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  <p:sldMasterId id="2147483665" r:id="rId6"/>
    <p:sldMasterId id="2147483677" r:id="rId7"/>
  </p:sldMasterIdLst>
  <p:notesMasterIdLst>
    <p:notesMasterId r:id="rId16"/>
  </p:notesMasterIdLst>
  <p:handoutMasterIdLst>
    <p:handoutMasterId r:id="rId17"/>
  </p:handoutMasterIdLst>
  <p:sldIdLst>
    <p:sldId id="295" r:id="rId8"/>
    <p:sldId id="482" r:id="rId9"/>
    <p:sldId id="532" r:id="rId10"/>
    <p:sldId id="526" r:id="rId11"/>
    <p:sldId id="528" r:id="rId12"/>
    <p:sldId id="533" r:id="rId13"/>
    <p:sldId id="534" r:id="rId14"/>
    <p:sldId id="505" r:id="rId15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orient="horz" pos="1842" userDrawn="1">
          <p15:clr>
            <a:srgbClr val="A4A3A4"/>
          </p15:clr>
        </p15:guide>
        <p15:guide id="3" orient="horz" pos="3702" userDrawn="1">
          <p15:clr>
            <a:srgbClr val="A4A3A4"/>
          </p15:clr>
        </p15:guide>
        <p15:guide id="4" orient="horz" pos="1026" userDrawn="1">
          <p15:clr>
            <a:srgbClr val="A4A3A4"/>
          </p15:clr>
        </p15:guide>
        <p15:guide id="5" orient="horz" pos="210" userDrawn="1">
          <p15:clr>
            <a:srgbClr val="A4A3A4"/>
          </p15:clr>
        </p15:guide>
        <p15:guide id="6" orient="horz" pos="754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pos="575" userDrawn="1">
          <p15:clr>
            <a:srgbClr val="A4A3A4"/>
          </p15:clr>
        </p15:guide>
        <p15:guide id="9" pos="7105" userDrawn="1">
          <p15:clr>
            <a:srgbClr val="A4A3A4"/>
          </p15:clr>
        </p15:guide>
        <p15:guide id="10" pos="3900" userDrawn="1">
          <p15:clr>
            <a:srgbClr val="A4A3A4"/>
          </p15:clr>
        </p15:guide>
        <p15:guide id="11" pos="37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SON, Colette" initials="MC" lastIdx="1" clrIdx="0"/>
  <p:cmAuthor id="1" name="DENHAM, Rebecca" initials="DR" lastIdx="1" clrIdx="1">
    <p:extLst>
      <p:ext uri="{19B8F6BF-5375-455C-9EA6-DF929625EA0E}">
        <p15:presenceInfo xmlns:p15="http://schemas.microsoft.com/office/powerpoint/2012/main" userId="DENHAM, Rebecca" providerId="None"/>
      </p:ext>
    </p:extLst>
  </p:cmAuthor>
  <p:cmAuthor id="2" name="BEGUM, Jasna" initials="BJ" lastIdx="1" clrIdx="2">
    <p:extLst>
      <p:ext uri="{19B8F6BF-5375-455C-9EA6-DF929625EA0E}">
        <p15:presenceInfo xmlns:p15="http://schemas.microsoft.com/office/powerpoint/2012/main" userId="S::Jasna.BEGUM@EDUCATION.GOV.UK::c6bd3ea0-ad74-446f-bcd4-aef8374d39a3" providerId="AD"/>
      </p:ext>
    </p:extLst>
  </p:cmAuthor>
  <p:cmAuthor id="3" name="DENHAM, Rebecca" initials="DR [2]" lastIdx="7" clrIdx="3">
    <p:extLst>
      <p:ext uri="{19B8F6BF-5375-455C-9EA6-DF929625EA0E}">
        <p15:presenceInfo xmlns:p15="http://schemas.microsoft.com/office/powerpoint/2012/main" userId="S::Rebecca.DENHAM@EDUCATION.GOV.UK::ccf882d2-41eb-4b5a-96b2-8e9f380e2467" providerId="AD"/>
      </p:ext>
    </p:extLst>
  </p:cmAuthor>
  <p:cmAuthor id="4" name="LATUS, Steve" initials="LS" lastIdx="5" clrIdx="4">
    <p:extLst>
      <p:ext uri="{19B8F6BF-5375-455C-9EA6-DF929625EA0E}">
        <p15:presenceInfo xmlns:p15="http://schemas.microsoft.com/office/powerpoint/2012/main" userId="S::Steve.LATUS@EDUCATION.GOV.UK::41ce0a9d-eca4-4b1c-ba78-55248d465a7f" providerId="AD"/>
      </p:ext>
    </p:extLst>
  </p:cmAuthor>
  <p:cmAuthor id="5" name="REED, Jennifer" initials="RJ" lastIdx="1" clrIdx="5">
    <p:extLst>
      <p:ext uri="{19B8F6BF-5375-455C-9EA6-DF929625EA0E}">
        <p15:presenceInfo xmlns:p15="http://schemas.microsoft.com/office/powerpoint/2012/main" userId="S::Jennifer.REED@EDUCATION.GOV.UK::bf5b6dc9-a50f-4843-a7fb-b0a20e065b5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  <a:srgbClr val="84266A"/>
    <a:srgbClr val="FF9966"/>
    <a:srgbClr val="FF9933"/>
    <a:srgbClr val="FFCC00"/>
    <a:srgbClr val="CC6600"/>
    <a:srgbClr val="CC3300"/>
    <a:srgbClr val="A50021"/>
    <a:srgbClr val="FFCC66"/>
    <a:srgbClr val="C6E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36" y="800"/>
      </p:cViewPr>
      <p:guideLst>
        <p:guide orient="horz" pos="618"/>
        <p:guide orient="horz" pos="1842"/>
        <p:guide orient="horz" pos="3702"/>
        <p:guide orient="horz" pos="1026"/>
        <p:guide orient="horz" pos="210"/>
        <p:guide orient="horz" pos="754"/>
        <p:guide orient="horz" pos="3748"/>
        <p:guide pos="575"/>
        <p:guide pos="7105"/>
        <p:guide pos="3900"/>
        <p:guide pos="37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32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microsoft.com/office/2016/11/relationships/changesInfo" Target="changesInfos/changesInfo1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TUS, Steve" userId="41ce0a9d-eca4-4b1c-ba78-55248d465a7f" providerId="ADAL" clId="{461CE607-354C-420D-83C7-AE182F682691}"/>
    <pc:docChg chg="custSel modMainMaster">
      <pc:chgData name="LATUS, Steve" userId="41ce0a9d-eca4-4b1c-ba78-55248d465a7f" providerId="ADAL" clId="{461CE607-354C-420D-83C7-AE182F682691}" dt="2023-06-21T07:18:37.919" v="5" actId="21"/>
      <pc:docMkLst>
        <pc:docMk/>
      </pc:docMkLst>
      <pc:sldMasterChg chg="modSldLayout">
        <pc:chgData name="LATUS, Steve" userId="41ce0a9d-eca4-4b1c-ba78-55248d465a7f" providerId="ADAL" clId="{461CE607-354C-420D-83C7-AE182F682691}" dt="2023-06-21T07:18:37.919" v="5" actId="21"/>
        <pc:sldMasterMkLst>
          <pc:docMk/>
          <pc:sldMasterMk cId="708346839" sldId="2147483648"/>
        </pc:sldMasterMkLst>
        <pc:sldLayoutChg chg="delSp modSp mod">
          <pc:chgData name="LATUS, Steve" userId="41ce0a9d-eca4-4b1c-ba78-55248d465a7f" providerId="ADAL" clId="{461CE607-354C-420D-83C7-AE182F682691}" dt="2023-06-21T07:18:37.919" v="5" actId="21"/>
          <pc:sldLayoutMkLst>
            <pc:docMk/>
            <pc:sldMasterMk cId="708346839" sldId="2147483648"/>
            <pc:sldLayoutMk cId="2017596625" sldId="2147483650"/>
          </pc:sldLayoutMkLst>
          <pc:spChg chg="del mod">
            <ac:chgData name="LATUS, Steve" userId="41ce0a9d-eca4-4b1c-ba78-55248d465a7f" providerId="ADAL" clId="{461CE607-354C-420D-83C7-AE182F682691}" dt="2023-06-21T07:18:37.919" v="5" actId="21"/>
            <ac:spMkLst>
              <pc:docMk/>
              <pc:sldMasterMk cId="708346839" sldId="2147483648"/>
              <pc:sldLayoutMk cId="2017596625" sldId="2147483650"/>
              <ac:spMk id="4" creationId="{B27C462A-58C7-1B8C-502C-27279A8CA99C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-20441" y="9446895"/>
            <a:ext cx="1114577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63D1F4A6-7DD5-42E4-9750-A8709F395147}" type="datetimeFigureOut">
              <a:rPr lang="en-GB" smtClean="0"/>
              <a:pPr algn="l"/>
              <a:t>21/06/2023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58888" y="9446895"/>
            <a:ext cx="4859320" cy="49720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261124" y="9445169"/>
            <a:ext cx="542914" cy="49720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200"/>
            </a:lvl1pPr>
          </a:lstStyle>
          <a:p>
            <a:fld id="{C5ABB7FA-2627-47C9-9258-FDF90D155C0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>
          <a:xfrm>
            <a:off x="1544900" y="195219"/>
            <a:ext cx="4716224" cy="5481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pic>
        <p:nvPicPr>
          <p:cNvPr id="8" name="Picture 7" descr="Department for Education" title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99" y="195220"/>
            <a:ext cx="857495" cy="55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54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47688" y="273050"/>
            <a:ext cx="7829551" cy="440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405" y="4723448"/>
            <a:ext cx="5359346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-20441" y="9446895"/>
            <a:ext cx="1114577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63D1F4A6-7DD5-42E4-9750-A8709F395147}" type="datetimeFigureOut">
              <a:rPr lang="en-GB" smtClean="0"/>
              <a:pPr algn="l"/>
              <a:t>21/06/2023</a:t>
            </a:fld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1258888" y="9446895"/>
            <a:ext cx="4859320" cy="49720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6261124" y="9445169"/>
            <a:ext cx="542914" cy="49720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200"/>
            </a:lvl1pPr>
          </a:lstStyle>
          <a:p>
            <a:fld id="{C5ABB7FA-2627-47C9-9258-FDF90D155C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42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1pPr>
    <a:lvl2pPr marL="36830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3340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987425" indent="-174625" algn="l" defTabSz="987425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547688" y="273050"/>
            <a:ext cx="7829551" cy="44053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206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547688" y="273050"/>
            <a:ext cx="7829551" cy="44053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Toni to present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0745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329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66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81076"/>
            <a:ext cx="10363200" cy="1470025"/>
          </a:xfrm>
        </p:spPr>
        <p:txBody>
          <a:bodyPr>
            <a:noAutofit/>
          </a:bodyPr>
          <a:lstStyle>
            <a:lvl1pPr algn="l">
              <a:defRPr lang="en-GB" sz="5400" b="1" kern="1200" noProof="0" dirty="0" smtClean="0">
                <a:solidFill>
                  <a:srgbClr val="104F75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1424" y="2924944"/>
            <a:ext cx="8534400" cy="1752600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831637" y="6334126"/>
            <a:ext cx="1632181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9830" y="6334126"/>
            <a:ext cx="5952661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1" y="6334126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D33699-6486-4120-A6D1-603E63026127}"/>
              </a:ext>
            </a:extLst>
          </p:cNvPr>
          <p:cNvSpPr/>
          <p:nvPr userDrawn="1"/>
        </p:nvSpPr>
        <p:spPr>
          <a:xfrm>
            <a:off x="0" y="6778625"/>
            <a:ext cx="12192000" cy="15874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27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2831637" y="6334126"/>
            <a:ext cx="1632181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9830" y="6334126"/>
            <a:ext cx="5952661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1" y="6334126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6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284" y="335920"/>
            <a:ext cx="10367433" cy="64515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dirty="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96361" y="1187203"/>
            <a:ext cx="7008779" cy="4112369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1584" y="5445572"/>
            <a:ext cx="7315200" cy="3596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831637" y="6334126"/>
            <a:ext cx="1632181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9830" y="6334126"/>
            <a:ext cx="5952661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1" y="6334126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876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283" y="1196975"/>
            <a:ext cx="5082116" cy="4679950"/>
          </a:xfrm>
        </p:spPr>
        <p:txBody>
          <a:bodyPr/>
          <a:lstStyle>
            <a:lvl1pPr marL="257175" marR="0" indent="-257175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500"/>
            </a:lvl1pPr>
            <a:lvl2pPr marL="557213" marR="0" indent="-214313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500"/>
            </a:lvl2pPr>
            <a:lvl3pPr marL="857250" marR="0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500"/>
            </a:lvl3pPr>
            <a:lvl4pPr marL="1200150" marR="0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200"/>
            </a:lvl4pPr>
            <a:lvl5pPr marL="1543050" marR="0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96975"/>
            <a:ext cx="5082117" cy="4679950"/>
          </a:xfrm>
        </p:spPr>
        <p:txBody>
          <a:bodyPr/>
          <a:lstStyle>
            <a:lvl1pPr marL="257175" marR="0" indent="-257175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500"/>
            </a:lvl1pPr>
            <a:lvl2pPr marL="557213" marR="0" indent="-214313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500"/>
            </a:lvl2pPr>
            <a:lvl3pPr marL="857250" marR="0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500"/>
            </a:lvl3pPr>
            <a:lvl4pPr marL="1200150" marR="0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200"/>
            </a:lvl4pPr>
            <a:lvl5pPr marL="1543050" marR="0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831637" y="6334128"/>
            <a:ext cx="1632181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9831" y="6334128"/>
            <a:ext cx="5952661" cy="365125"/>
          </a:xfrm>
          <a:prstGeom prst="rect">
            <a:avLst/>
          </a:prstGeom>
        </p:spPr>
        <p:txBody>
          <a:bodyPr/>
          <a:lstStyle>
            <a:lvl1pPr>
              <a:defRPr lang="en-GB" sz="9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2" y="6334128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022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mphasis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286" y="1196975"/>
            <a:ext cx="5082116" cy="467995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Tx/>
              <a:buNone/>
              <a:tabLst/>
              <a:defRPr sz="1500"/>
            </a:lvl1pPr>
            <a:lvl2pPr marL="557213" marR="0" indent="-214313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500"/>
            </a:lvl2pPr>
            <a:lvl3pPr marL="857250" marR="0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500"/>
            </a:lvl3pPr>
            <a:lvl4pPr marL="1200150" marR="0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200"/>
            </a:lvl4pPr>
            <a:lvl5pPr marL="1543050" marR="0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3" y="1339477"/>
            <a:ext cx="5082117" cy="34387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wrap="square" lIns="108000" tIns="45720" rIns="91440" bIns="45720" rtlCol="0">
            <a:spAutoFit/>
          </a:bodyPr>
          <a:lstStyle>
            <a:lvl1pPr marL="0" marR="0" indent="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Tx/>
              <a:buNone/>
              <a:tabLst/>
              <a:defRPr lang="en-US" dirty="0" smtClean="0"/>
            </a:lvl1pPr>
            <a:lvl2pPr marL="557213" marR="0" indent="-214313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2pPr>
            <a:lvl3pPr marL="857250" marR="0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3pPr>
            <a:lvl4pPr marL="1200150" marR="0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4pPr>
            <a:lvl5pPr marL="1543050" marR="0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5pPr>
          </a:lstStyle>
          <a:p>
            <a:pPr marL="257175" marR="0" lvl="0" indent="-257175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831637" y="6334128"/>
            <a:ext cx="1632181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9831" y="6334128"/>
            <a:ext cx="5952661" cy="365125"/>
          </a:xfrm>
          <a:prstGeom prst="rect">
            <a:avLst/>
          </a:prstGeom>
        </p:spPr>
        <p:txBody>
          <a:bodyPr/>
          <a:lstStyle>
            <a:lvl1pPr>
              <a:defRPr lang="en-GB" sz="9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2" y="6334128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070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286" y="333377"/>
            <a:ext cx="10367433" cy="647701"/>
          </a:xfrm>
        </p:spPr>
        <p:txBody>
          <a:bodyPr/>
          <a:lstStyle>
            <a:lvl1pPr>
              <a:defRPr baseline="0">
                <a:solidFill>
                  <a:schemeClr val="accent6">
                    <a:lumMod val="75000"/>
                  </a:schemeClr>
                </a:solidFill>
                <a:latin typeface="Leelawadee" panose="020B0502040204020203" pitchFamily="34" charset="-34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285" y="1196977"/>
            <a:ext cx="10367433" cy="4679949"/>
          </a:xfrm>
        </p:spPr>
        <p:txBody>
          <a:bodyPr/>
          <a:lstStyle>
            <a:lvl1pPr marL="257175" marR="0" indent="-257175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baseline="0">
                <a:latin typeface="Leelawadee" panose="020B0502040204020203" pitchFamily="34" charset="-34"/>
              </a:defRPr>
            </a:lvl1pPr>
            <a:lvl2pPr marL="557213" marR="0" indent="-214313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baseline="0">
                <a:latin typeface="Leelawadee" panose="020B0502040204020203" pitchFamily="34" charset="-34"/>
              </a:defRPr>
            </a:lvl2pPr>
            <a:lvl3pPr marL="857250" marR="0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baseline="0">
                <a:latin typeface="Leelawadee" panose="020B0502040204020203" pitchFamily="34" charset="-34"/>
              </a:defRPr>
            </a:lvl3pPr>
            <a:lvl4pPr marL="1200150" marR="0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baseline="0">
                <a:latin typeface="Leelawadee" panose="020B0502040204020203" pitchFamily="34" charset="-34"/>
              </a:defRPr>
            </a:lvl4pPr>
            <a:lvl5pPr marL="1543050" marR="0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baseline="0">
                <a:latin typeface="Leelawadee" panose="020B0502040204020203" pitchFamily="34" charset="-34"/>
              </a:defRPr>
            </a:lvl5pPr>
          </a:lstStyle>
          <a:p>
            <a:pPr marL="257175" marR="0" lvl="0" indent="-257175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831637" y="6334128"/>
            <a:ext cx="1632181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9831" y="6334128"/>
            <a:ext cx="5952661" cy="365125"/>
          </a:xfrm>
          <a:prstGeom prst="rect">
            <a:avLst/>
          </a:prstGeom>
        </p:spPr>
        <p:txBody>
          <a:bodyPr/>
          <a:lstStyle>
            <a:lvl1pPr>
              <a:defRPr lang="en-GB" sz="9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2" y="6334128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025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81076"/>
            <a:ext cx="10363200" cy="1470025"/>
          </a:xfrm>
        </p:spPr>
        <p:txBody>
          <a:bodyPr>
            <a:noAutofit/>
          </a:bodyPr>
          <a:lstStyle>
            <a:lvl1pPr algn="l">
              <a:defRPr lang="en-GB" sz="5400" b="1" kern="1200" noProof="0" dirty="0" smtClean="0">
                <a:solidFill>
                  <a:srgbClr val="104F75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1424" y="2924944"/>
            <a:ext cx="8534400" cy="1752600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831637" y="6334126"/>
            <a:ext cx="1632181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9830" y="6334126"/>
            <a:ext cx="5952661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1" y="6334126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225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836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285" y="333375"/>
            <a:ext cx="10367433" cy="647701"/>
          </a:xfrm>
        </p:spPr>
        <p:txBody>
          <a:bodyPr/>
          <a:lstStyle>
            <a:lvl1pPr>
              <a:defRPr baseline="0">
                <a:solidFill>
                  <a:schemeClr val="accent6">
                    <a:lumMod val="75000"/>
                  </a:schemeClr>
                </a:solidFill>
                <a:latin typeface="Leelawadee" panose="020B0502040204020203" pitchFamily="34" charset="-34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284" y="1196977"/>
            <a:ext cx="10367433" cy="4679949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baseline="0">
                <a:latin typeface="Leelawadee" panose="020B0502040204020203" pitchFamily="34" charset="-34"/>
              </a:defRPr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baseline="0">
                <a:latin typeface="Leelawadee" panose="020B0502040204020203" pitchFamily="34" charset="-34"/>
              </a:defRPr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baseline="0">
                <a:latin typeface="Leelawadee" panose="020B0502040204020203" pitchFamily="34" charset="-34"/>
              </a:defRPr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baseline="0">
                <a:latin typeface="Leelawadee" panose="020B0502040204020203" pitchFamily="34" charset="-34"/>
              </a:defRPr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baseline="0">
                <a:latin typeface="Leelawadee" panose="020B0502040204020203" pitchFamily="34" charset="-34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831637" y="6334126"/>
            <a:ext cx="1632181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9830" y="6334126"/>
            <a:ext cx="5952661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1" y="6334126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5958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29" y="981076"/>
            <a:ext cx="10367433" cy="1253337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480" y="2420889"/>
            <a:ext cx="10367433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831637" y="6334126"/>
            <a:ext cx="1632181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9830" y="6334126"/>
            <a:ext cx="5952661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1" y="6334126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9693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283" y="1196975"/>
            <a:ext cx="5082116" cy="467995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96975"/>
            <a:ext cx="5082117" cy="467995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831637" y="6334126"/>
            <a:ext cx="1632181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9830" y="6334126"/>
            <a:ext cx="5952661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1" y="6334126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12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37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mphasis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285" y="1196975"/>
            <a:ext cx="5082116" cy="467995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Tx/>
              <a:buNone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2" y="1339474"/>
            <a:ext cx="5082117" cy="427746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108000" tIns="45720" rIns="91440" bIns="4572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Tx/>
              <a:buNone/>
              <a:tabLst/>
              <a:defRPr lang="en-US" dirty="0" smtClean="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831637" y="6334126"/>
            <a:ext cx="1632181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9830" y="6334126"/>
            <a:ext cx="5952661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1" y="6334126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191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285" y="1196976"/>
            <a:ext cx="5084233" cy="6480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2285" y="1845073"/>
            <a:ext cx="5084233" cy="4031853"/>
          </a:xfrm>
          <a:ln>
            <a:solidFill>
              <a:schemeClr val="tx2"/>
            </a:solidFill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196976"/>
            <a:ext cx="5086351" cy="6480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845073"/>
            <a:ext cx="5086351" cy="4031853"/>
          </a:xfrm>
          <a:ln>
            <a:solidFill>
              <a:schemeClr val="tx2"/>
            </a:solidFill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831637" y="6334126"/>
            <a:ext cx="1632181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59830" y="6334126"/>
            <a:ext cx="5952661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93851" y="6334126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879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283" y="1196975"/>
            <a:ext cx="5082116" cy="4752976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96975"/>
            <a:ext cx="5082117" cy="4752976"/>
          </a:xfrm>
          <a:ln>
            <a:solidFill>
              <a:schemeClr val="tx2"/>
            </a:solidFill>
          </a:ln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831637" y="6334126"/>
            <a:ext cx="1632181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9830" y="6334126"/>
            <a:ext cx="5952661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1" y="6334126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11299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2831637" y="6334126"/>
            <a:ext cx="1632181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9830" y="6334126"/>
            <a:ext cx="5952661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1" y="6334126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8021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2831637" y="6334126"/>
            <a:ext cx="1632181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9830" y="6334126"/>
            <a:ext cx="5952661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1" y="6334126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9127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284" y="335920"/>
            <a:ext cx="10367433" cy="64515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dirty="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96361" y="1187203"/>
            <a:ext cx="7008779" cy="4112369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1584" y="5445572"/>
            <a:ext cx="7315200" cy="3596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831637" y="6334126"/>
            <a:ext cx="1632181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9830" y="6334126"/>
            <a:ext cx="5952661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1" y="6334126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7060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partment for Education">
            <a:extLst>
              <a:ext uri="{FF2B5EF4-FFF2-40B4-BE49-F238E27FC236}">
                <a16:creationId xmlns:a16="http://schemas.microsoft.com/office/drawing/2014/main" id="{6A8D118D-2BCC-4257-AFED-B794C7C526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41556" y="2324659"/>
            <a:ext cx="7296081" cy="790775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5000"/>
              </a:lnSpc>
              <a:defRPr sz="4000" b="1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Title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D4B75E-DBEF-4869-8866-2D0CD8203D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1555" y="6253382"/>
            <a:ext cx="3229663" cy="37465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5pPr marL="744101" indent="0" algn="l">
              <a:buNone/>
              <a:defRPr/>
            </a:lvl5pPr>
          </a:lstStyle>
          <a:p>
            <a:pPr lvl="0"/>
            <a:r>
              <a:rPr lang="en-GB"/>
              <a:t>Month YYYY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0D9DD1-0B8F-492B-872E-711A3C7027D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556" y="3124193"/>
            <a:ext cx="7296081" cy="790776"/>
          </a:xfrm>
        </p:spPr>
        <p:txBody>
          <a:bodyPr lIns="0" tIns="0" rIns="0" bIns="0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0081238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3FCE4F6-1D94-4B75-B104-762E7FBD0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8586" y="2836677"/>
            <a:ext cx="7492777" cy="1630088"/>
          </a:xfrm>
        </p:spPr>
        <p:txBody>
          <a:bodyPr anchor="t" anchorCtr="0">
            <a:normAutofit/>
          </a:bodyPr>
          <a:lstStyle>
            <a:lvl1pPr algn="l">
              <a:lnSpc>
                <a:spcPct val="85000"/>
              </a:lnSpc>
              <a:defRPr sz="36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3224545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6E40B-1386-4F79-92BB-AF61607C32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25D7DA47-9A89-48CB-829C-3D9A4879EB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On the Insert ribbon select Header and Footer to edit this holding text</a:t>
            </a:r>
            <a:endParaRPr lang="en-GB" noProof="0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E0539D99-764F-4E3A-A750-F4EE808509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D13415-7349-4248-AADB-203192A0296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87201" y="1418400"/>
            <a:ext cx="10648951" cy="4566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143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7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35D63C-17A1-41CC-A450-F6FEDFD2D0E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2917" y="1418400"/>
            <a:ext cx="5091683" cy="4566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87200" y="1418401"/>
            <a:ext cx="5118077" cy="4566475"/>
          </a:xfrm>
        </p:spPr>
        <p:txBody>
          <a:bodyPr wrap="square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D6E40B-1386-4F79-92BB-AF61607C32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034" y="541508"/>
            <a:ext cx="10663684" cy="512514"/>
          </a:xfrm>
        </p:spPr>
        <p:txBody>
          <a:bodyPr/>
          <a:lstStyle/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25D7DA47-9A89-48CB-829C-3D9A4879EB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On the Insert ribbon select Header and Footer to edit this holding text</a:t>
            </a:r>
            <a:endParaRPr lang="en-GB" noProof="0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E0539D99-764F-4E3A-A750-F4EE808509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228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285" y="333375"/>
            <a:ext cx="10367433" cy="647701"/>
          </a:xfrm>
        </p:spPr>
        <p:txBody>
          <a:bodyPr/>
          <a:lstStyle>
            <a:lvl1pPr>
              <a:defRPr baseline="0">
                <a:solidFill>
                  <a:schemeClr val="accent6">
                    <a:lumMod val="75000"/>
                  </a:schemeClr>
                </a:solidFill>
                <a:latin typeface="Leelawadee" panose="020B0502040204020203" pitchFamily="34" charset="-34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284" y="1196977"/>
            <a:ext cx="10367433" cy="4679949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baseline="0">
                <a:latin typeface="Leelawadee" panose="020B0502040204020203" pitchFamily="34" charset="-34"/>
              </a:defRPr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baseline="0">
                <a:latin typeface="Leelawadee" panose="020B0502040204020203" pitchFamily="34" charset="-34"/>
              </a:defRPr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baseline="0">
                <a:latin typeface="Leelawadee" panose="020B0502040204020203" pitchFamily="34" charset="-34"/>
              </a:defRPr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baseline="0">
                <a:latin typeface="Leelawadee" panose="020B0502040204020203" pitchFamily="34" charset="-34"/>
              </a:defRPr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baseline="0">
                <a:latin typeface="Leelawadee" panose="020B0502040204020203" pitchFamily="34" charset="-34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831637" y="6334126"/>
            <a:ext cx="1632181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9830" y="6334126"/>
            <a:ext cx="5952661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1" y="6334126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5966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FFA7F72-8DE6-4372-8955-6E4E929BB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0B686D1-1E2E-4A9B-B3E8-6E81C44D7048}"/>
              </a:ext>
            </a:extLst>
          </p:cNvPr>
          <p:cNvSpPr txBox="1">
            <a:spLocks/>
          </p:cNvSpPr>
          <p:nvPr userDrawn="1"/>
        </p:nvSpPr>
        <p:spPr>
          <a:xfrm>
            <a:off x="453442" y="6348400"/>
            <a:ext cx="10154233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457200" rtl="0" eaLnBrk="1" latinLnBrk="0" hangingPunct="1">
              <a:defRPr sz="1300" kern="1200">
                <a:solidFill>
                  <a:srgbClr val="0A548B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b="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6E03D2-9C7C-4AF2-BDB8-6D1A8E0800B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EC95F3F-D857-4030-AEB6-4FEE5D082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5833" y="1002632"/>
            <a:ext cx="6535037" cy="4702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3010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r Cover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9FE3D4-7D5B-49B4-B6DB-5154DB3A53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A1044DD0-6F2A-47E0-BB43-387096540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351" y="5775075"/>
            <a:ext cx="2973919" cy="94614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8366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29" y="981076"/>
            <a:ext cx="10367433" cy="1253337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480" y="2420889"/>
            <a:ext cx="10367433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831637" y="6334126"/>
            <a:ext cx="1632181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9830" y="6334126"/>
            <a:ext cx="5952661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1" y="6334126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29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283" y="1196975"/>
            <a:ext cx="5082116" cy="467995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96975"/>
            <a:ext cx="5082117" cy="467995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831637" y="6334126"/>
            <a:ext cx="1632181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9830" y="6334126"/>
            <a:ext cx="5952661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1" y="6334126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49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mphasis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285" y="1196975"/>
            <a:ext cx="5082116" cy="467995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Tx/>
              <a:buNone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2" y="1339474"/>
            <a:ext cx="5082117" cy="427746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108000" tIns="45720" rIns="91440" bIns="4572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Tx/>
              <a:buNone/>
              <a:tabLst/>
              <a:defRPr lang="en-US" dirty="0" smtClean="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831637" y="6334126"/>
            <a:ext cx="1632181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9830" y="6334126"/>
            <a:ext cx="5952661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1" y="6334126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80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285" y="1196976"/>
            <a:ext cx="5084233" cy="6480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2285" y="1845073"/>
            <a:ext cx="5084233" cy="4031853"/>
          </a:xfrm>
          <a:ln>
            <a:solidFill>
              <a:schemeClr val="tx2"/>
            </a:solidFill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196976"/>
            <a:ext cx="5086351" cy="6480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845073"/>
            <a:ext cx="5086351" cy="4031853"/>
          </a:xfrm>
          <a:ln>
            <a:solidFill>
              <a:schemeClr val="tx2"/>
            </a:solidFill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831637" y="6334126"/>
            <a:ext cx="1632181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59830" y="6334126"/>
            <a:ext cx="5952661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93851" y="6334126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22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283" y="1196975"/>
            <a:ext cx="5082116" cy="4752976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96975"/>
            <a:ext cx="5082117" cy="4752976"/>
          </a:xfrm>
          <a:ln>
            <a:solidFill>
              <a:schemeClr val="tx2"/>
            </a:solidFill>
          </a:ln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831637" y="6334126"/>
            <a:ext cx="1632181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9830" y="6334126"/>
            <a:ext cx="5952661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1" y="6334126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26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2831637" y="6334126"/>
            <a:ext cx="1632181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9830" y="6334126"/>
            <a:ext cx="5952661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1" y="6334126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90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2285" y="332657"/>
            <a:ext cx="10367433" cy="648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284" y="1196977"/>
            <a:ext cx="10367433" cy="46799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831637" y="6334126"/>
            <a:ext cx="124813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5787" y="6334126"/>
            <a:ext cx="4320480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1" y="6334126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F0B871D-01FE-48D8-BD52-54496ACE0F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4" t="21245" r="5884" b="28797"/>
          <a:stretch/>
        </p:blipFill>
        <p:spPr>
          <a:xfrm>
            <a:off x="9835948" y="5886781"/>
            <a:ext cx="2201672" cy="761436"/>
          </a:xfrm>
          <a:prstGeom prst="rect">
            <a:avLst/>
          </a:prstGeom>
        </p:spPr>
      </p:pic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ADD40546-D1E2-45C0-877D-421D1DA172A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80" y="5705838"/>
            <a:ext cx="1587942" cy="93953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4F018A9-B0FB-4C6A-9D04-E19BA4A2FC06}"/>
              </a:ext>
            </a:extLst>
          </p:cNvPr>
          <p:cNvSpPr/>
          <p:nvPr userDrawn="1"/>
        </p:nvSpPr>
        <p:spPr>
          <a:xfrm>
            <a:off x="0" y="6778625"/>
            <a:ext cx="12192000" cy="15874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34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8" r:id="rId6"/>
    <p:sldLayoutId id="2147483653" r:id="rId7"/>
    <p:sldLayoutId id="2147483659" r:id="rId8"/>
    <p:sldLayoutId id="2147483654" r:id="rId9"/>
    <p:sldLayoutId id="2147483655" r:id="rId10"/>
    <p:sldLayoutId id="2147483657" r:id="rId11"/>
  </p:sldLayoutIdLst>
  <p:txStyles>
    <p:titleStyle>
      <a:lvl1pPr algn="l" defTabSz="914400" rtl="0" eaLnBrk="1" latinLnBrk="0" hangingPunct="1">
        <a:spcBef>
          <a:spcPct val="0"/>
        </a:spcBef>
        <a:buNone/>
        <a:defRPr lang="en-GB" sz="3200" b="1" kern="1200" baseline="0" dirty="0">
          <a:solidFill>
            <a:schemeClr val="accent6">
              <a:lumMod val="75000"/>
            </a:schemeClr>
          </a:solidFill>
          <a:latin typeface="Leelawadee" panose="020B0502040204020203" pitchFamily="34" charset="-34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b="1" kern="1200" baseline="0">
          <a:solidFill>
            <a:schemeClr val="tx1">
              <a:lumMod val="65000"/>
              <a:lumOff val="35000"/>
            </a:schemeClr>
          </a:solidFill>
          <a:latin typeface="Leelawadee" panose="020B0502040204020203" pitchFamily="34" charset="-34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kern="1200" baseline="0">
          <a:solidFill>
            <a:schemeClr val="tx1">
              <a:lumMod val="65000"/>
              <a:lumOff val="35000"/>
            </a:schemeClr>
          </a:solidFill>
          <a:latin typeface="Leelawadee" panose="020B0502040204020203" pitchFamily="34" charset="-34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kern="1200" baseline="0">
          <a:solidFill>
            <a:schemeClr val="tx1">
              <a:lumMod val="65000"/>
              <a:lumOff val="35000"/>
            </a:schemeClr>
          </a:solidFill>
          <a:latin typeface="Leelawadee" panose="020B0502040204020203" pitchFamily="34" charset="-34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1600" kern="1200" baseline="0">
          <a:solidFill>
            <a:schemeClr val="tx1">
              <a:lumMod val="65000"/>
              <a:lumOff val="35000"/>
            </a:schemeClr>
          </a:solidFill>
          <a:latin typeface="Leelawadee" panose="020B0502040204020203" pitchFamily="34" charset="-34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1600" kern="1200" baseline="0">
          <a:solidFill>
            <a:schemeClr val="tx1">
              <a:lumMod val="65000"/>
              <a:lumOff val="35000"/>
            </a:schemeClr>
          </a:solidFill>
          <a:latin typeface="Leelawadee" panose="020B0502040204020203" pitchFamily="34" charset="-34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2286" y="332659"/>
            <a:ext cx="10367433" cy="648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285" y="1196977"/>
            <a:ext cx="10367433" cy="46799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831637" y="6334128"/>
            <a:ext cx="1248139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5787" y="6334128"/>
            <a:ext cx="4320480" cy="365125"/>
          </a:xfrm>
          <a:prstGeom prst="rect">
            <a:avLst/>
          </a:prstGeom>
        </p:spPr>
        <p:txBody>
          <a:bodyPr/>
          <a:lstStyle>
            <a:lvl1pPr>
              <a:defRPr lang="en-GB" sz="9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2" y="6334128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Department for Education" title="Logo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85" y="5937814"/>
            <a:ext cx="1728259" cy="761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301" y="6057986"/>
            <a:ext cx="2487745" cy="61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845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l" defTabSz="685800" rtl="0" eaLnBrk="1" latinLnBrk="0" hangingPunct="1">
        <a:spcBef>
          <a:spcPct val="0"/>
        </a:spcBef>
        <a:buNone/>
        <a:defRPr lang="en-GB" sz="2400" b="1" kern="1200" baseline="0" dirty="0">
          <a:solidFill>
            <a:schemeClr val="accent6">
              <a:lumMod val="75000"/>
            </a:schemeClr>
          </a:solidFill>
          <a:latin typeface="Leelawadee" panose="020B0502040204020203" pitchFamily="34" charset="-34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120000"/>
        </a:lnSpc>
        <a:spcBef>
          <a:spcPts val="0"/>
        </a:spcBef>
        <a:spcAft>
          <a:spcPts val="450"/>
        </a:spcAft>
        <a:buClr>
          <a:schemeClr val="tx2"/>
        </a:buClr>
        <a:buFont typeface="Wingdings" pitchFamily="2" charset="2"/>
        <a:buChar char="§"/>
        <a:defRPr sz="1500" b="1" kern="1200" baseline="0">
          <a:solidFill>
            <a:schemeClr val="tx1">
              <a:lumMod val="65000"/>
              <a:lumOff val="35000"/>
            </a:schemeClr>
          </a:solidFill>
          <a:latin typeface="Leelawadee" panose="020B0502040204020203" pitchFamily="34" charset="-34"/>
          <a:ea typeface="+mn-ea"/>
          <a:cs typeface="+mn-cs"/>
        </a:defRPr>
      </a:lvl1pPr>
      <a:lvl2pPr marL="557213" indent="-214313" algn="l" defTabSz="685800" rtl="0" eaLnBrk="1" latinLnBrk="0" hangingPunct="1">
        <a:lnSpc>
          <a:spcPct val="120000"/>
        </a:lnSpc>
        <a:spcBef>
          <a:spcPts val="0"/>
        </a:spcBef>
        <a:spcAft>
          <a:spcPts val="450"/>
        </a:spcAft>
        <a:buClr>
          <a:schemeClr val="tx2"/>
        </a:buClr>
        <a:buFont typeface="Wingdings" pitchFamily="2" charset="2"/>
        <a:buChar char="§"/>
        <a:defRPr sz="1500" kern="1200" baseline="0">
          <a:solidFill>
            <a:schemeClr val="tx1">
              <a:lumMod val="65000"/>
              <a:lumOff val="35000"/>
            </a:schemeClr>
          </a:solidFill>
          <a:latin typeface="Leelawadee" panose="020B0502040204020203" pitchFamily="34" charset="-34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0"/>
        </a:spcBef>
        <a:spcAft>
          <a:spcPts val="450"/>
        </a:spcAft>
        <a:buClr>
          <a:schemeClr val="tx2"/>
        </a:buClr>
        <a:buFont typeface="Wingdings" pitchFamily="2" charset="2"/>
        <a:buChar char="§"/>
        <a:defRPr sz="1500" kern="1200" baseline="0">
          <a:solidFill>
            <a:schemeClr val="tx1">
              <a:lumMod val="65000"/>
              <a:lumOff val="35000"/>
            </a:schemeClr>
          </a:solidFill>
          <a:latin typeface="Leelawadee" panose="020B0502040204020203" pitchFamily="34" charset="-34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0"/>
        </a:spcBef>
        <a:spcAft>
          <a:spcPts val="450"/>
        </a:spcAft>
        <a:buClr>
          <a:schemeClr val="tx2"/>
        </a:buClr>
        <a:buFont typeface="Wingdings" pitchFamily="2" charset="2"/>
        <a:buChar char="§"/>
        <a:defRPr sz="1200" kern="1200" baseline="0">
          <a:solidFill>
            <a:schemeClr val="tx1">
              <a:lumMod val="65000"/>
              <a:lumOff val="35000"/>
            </a:schemeClr>
          </a:solidFill>
          <a:latin typeface="Leelawadee" panose="020B0502040204020203" pitchFamily="34" charset="-34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0"/>
        </a:spcBef>
        <a:spcAft>
          <a:spcPts val="450"/>
        </a:spcAft>
        <a:buClr>
          <a:schemeClr val="tx2"/>
        </a:buClr>
        <a:buFont typeface="Wingdings" pitchFamily="2" charset="2"/>
        <a:buChar char="§"/>
        <a:defRPr sz="1200" kern="1200" baseline="0">
          <a:solidFill>
            <a:schemeClr val="tx1">
              <a:lumMod val="65000"/>
              <a:lumOff val="35000"/>
            </a:schemeClr>
          </a:solidFill>
          <a:latin typeface="Leelawadee" panose="020B0502040204020203" pitchFamily="34" charset="-34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2285" y="332657"/>
            <a:ext cx="10367433" cy="648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284" y="1196977"/>
            <a:ext cx="10367433" cy="46799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831637" y="6334126"/>
            <a:ext cx="124813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5787" y="6334126"/>
            <a:ext cx="4320480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3851" y="6334126"/>
            <a:ext cx="68586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Department for Education" title="Logo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84" y="5937814"/>
            <a:ext cx="1728259" cy="761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300" y="6057984"/>
            <a:ext cx="2487745" cy="61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618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spcBef>
          <a:spcPct val="0"/>
        </a:spcBef>
        <a:buNone/>
        <a:defRPr lang="en-GB" sz="3200" b="1" kern="1200" baseline="0" dirty="0">
          <a:solidFill>
            <a:schemeClr val="accent6">
              <a:lumMod val="75000"/>
            </a:schemeClr>
          </a:solidFill>
          <a:latin typeface="Leelawadee" panose="020B0502040204020203" pitchFamily="34" charset="-34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b="1" kern="1200" baseline="0">
          <a:solidFill>
            <a:schemeClr val="tx1">
              <a:lumMod val="65000"/>
              <a:lumOff val="35000"/>
            </a:schemeClr>
          </a:solidFill>
          <a:latin typeface="Leelawadee" panose="020B0502040204020203" pitchFamily="34" charset="-34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kern="1200" baseline="0">
          <a:solidFill>
            <a:schemeClr val="tx1">
              <a:lumMod val="65000"/>
              <a:lumOff val="35000"/>
            </a:schemeClr>
          </a:solidFill>
          <a:latin typeface="Leelawadee" panose="020B0502040204020203" pitchFamily="34" charset="-34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kern="1200" baseline="0">
          <a:solidFill>
            <a:schemeClr val="tx1">
              <a:lumMod val="65000"/>
              <a:lumOff val="35000"/>
            </a:schemeClr>
          </a:solidFill>
          <a:latin typeface="Leelawadee" panose="020B0502040204020203" pitchFamily="34" charset="-34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1600" kern="1200" baseline="0">
          <a:solidFill>
            <a:schemeClr val="tx1">
              <a:lumMod val="65000"/>
              <a:lumOff val="35000"/>
            </a:schemeClr>
          </a:solidFill>
          <a:latin typeface="Leelawadee" panose="020B0502040204020203" pitchFamily="34" charset="-34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1600" kern="1200" baseline="0">
          <a:solidFill>
            <a:schemeClr val="tx1">
              <a:lumMod val="65000"/>
              <a:lumOff val="35000"/>
            </a:schemeClr>
          </a:solidFill>
          <a:latin typeface="Leelawadee" panose="020B0502040204020203" pitchFamily="34" charset="-34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6034" y="541508"/>
            <a:ext cx="10663684" cy="51251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423" y="1417531"/>
            <a:ext cx="10642295" cy="456734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4724" y="6241535"/>
            <a:ext cx="10154233" cy="3651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On the Insert ribbon select Header and Footer to edit this holding text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9016" y="6241535"/>
            <a:ext cx="750701" cy="18149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en-US" sz="1200" b="0" kern="120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74D8B4B-93CA-40C4-A67B-39E5EDB6BC1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3684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</p:sldLayoutIdLst>
  <p:hf hd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376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783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rgbClr val="0A548B"/>
        </a:buClr>
        <a:buSzPct val="100000"/>
        <a:buFont typeface="Corbel" pitchFamily="34" charset="0"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685783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rgbClr val="0A548B"/>
        </a:buClr>
        <a:buSzPct val="100000"/>
        <a:buFont typeface="Corbel" pitchFamily="34" charset="0"/>
        <a:buNone/>
        <a:defRPr sz="16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16000" indent="-215995" algn="l" defTabSz="685783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2"/>
        </a:buClr>
        <a:buSzPct val="100000"/>
        <a:buFont typeface="Corbel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31989" indent="-215995" algn="l" defTabSz="685783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Corbel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47984" indent="-215995" algn="l" defTabSz="685783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Corbel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99970" indent="-171446" algn="l" defTabSz="685783" rtl="0" eaLnBrk="1" latinLnBrk="0" hangingPunct="1">
        <a:lnSpc>
          <a:spcPct val="90000"/>
        </a:lnSpc>
        <a:spcBef>
          <a:spcPts val="151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424964" indent="-171446" algn="l" defTabSz="685783" rtl="0" eaLnBrk="1" latinLnBrk="0" hangingPunct="1">
        <a:lnSpc>
          <a:spcPct val="90000"/>
        </a:lnSpc>
        <a:spcBef>
          <a:spcPts val="151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649959" indent="-171446" algn="l" defTabSz="685783" rtl="0" eaLnBrk="1" latinLnBrk="0" hangingPunct="1">
        <a:lnSpc>
          <a:spcPct val="90000"/>
        </a:lnSpc>
        <a:spcBef>
          <a:spcPts val="151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874953" indent="-171446" algn="l" defTabSz="685783" rtl="0" eaLnBrk="1" latinLnBrk="0" hangingPunct="1">
        <a:lnSpc>
          <a:spcPct val="90000"/>
        </a:lnSpc>
        <a:spcBef>
          <a:spcPts val="151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377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87" y="835009"/>
            <a:ext cx="56102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427" y="2924944"/>
            <a:ext cx="9943253" cy="2808312"/>
          </a:xfrm>
        </p:spPr>
        <p:txBody>
          <a:bodyPr/>
          <a:lstStyle/>
          <a:p>
            <a:pPr algn="ctr"/>
            <a:br>
              <a:rPr lang="en-GB" sz="3600" dirty="0">
                <a:solidFill>
                  <a:schemeClr val="accent6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GB" sz="3600" dirty="0">
                <a:solidFill>
                  <a:schemeClr val="accent6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Beyond Traineeships – What Next</a:t>
            </a:r>
            <a:br>
              <a:rPr lang="en-GB" sz="3600" dirty="0">
                <a:solidFill>
                  <a:schemeClr val="accent6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GB" sz="3600" dirty="0">
                <a:solidFill>
                  <a:schemeClr val="accent6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Integrating Traineeships into the Study Programme and AEB</a:t>
            </a:r>
            <a:br>
              <a:rPr lang="en-GB" sz="3600" dirty="0">
                <a:solidFill>
                  <a:schemeClr val="accent6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GB" sz="3600" dirty="0">
                <a:solidFill>
                  <a:schemeClr val="accent6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Youth Employment UK Webinar</a:t>
            </a:r>
            <a:br>
              <a:rPr lang="en-GB" sz="3600" dirty="0">
                <a:solidFill>
                  <a:schemeClr val="accent6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GB" sz="3600" dirty="0">
                <a:solidFill>
                  <a:schemeClr val="accent6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 June 2023</a:t>
            </a:r>
            <a:br>
              <a:rPr lang="en-GB" sz="3600" dirty="0">
                <a:solidFill>
                  <a:schemeClr val="accent6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endParaRPr lang="en-GB" sz="3600" dirty="0">
              <a:solidFill>
                <a:schemeClr val="accent6">
                  <a:lumMod val="7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4716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Traineeships from 1 September 2020 to 31 July 2023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909646" y="1484044"/>
            <a:ext cx="6318702" cy="8661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685800"/>
            <a:r>
              <a:rPr lang="en-GB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 </a:t>
            </a:r>
            <a:r>
              <a:rPr lang="en-GB" sz="1600" dirty="0">
                <a:solidFill>
                  <a:srgbClr val="F79646">
                    <a:lumMod val="75000"/>
                  </a:srgb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flexible</a:t>
            </a:r>
            <a:r>
              <a:rPr lang="en-GB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GB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education and training programme </a:t>
            </a:r>
            <a:r>
              <a:rPr lang="en-GB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for 16–24 year olds (up to age 25 with EHCP), lasting between 6 weeks and </a:t>
            </a:r>
            <a:r>
              <a:rPr lang="en-GB" sz="1600" u="sng" dirty="0">
                <a:solidFill>
                  <a:prstClr val="black">
                    <a:lumMod val="65000"/>
                    <a:lumOff val="35000"/>
                  </a:prst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 months</a:t>
            </a:r>
            <a:r>
              <a:rPr lang="en-GB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314691" y="2471457"/>
            <a:ext cx="5562618" cy="21434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500" b="1" dirty="0">
                <a:solidFill>
                  <a:prstClr val="white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Traineeship core elements:</a:t>
            </a:r>
            <a:endParaRPr lang="en-GB" sz="1500" dirty="0">
              <a:solidFill>
                <a:prstClr val="white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257175" indent="-257175" algn="ctr" defTabSz="685800">
              <a:buFont typeface="+mj-lt"/>
              <a:buAutoNum type="arabicPeriod"/>
            </a:pPr>
            <a:r>
              <a:rPr lang="en-GB" sz="1350" dirty="0">
                <a:solidFill>
                  <a:prstClr val="white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High quality work placement lasting 70-240 hours with an employer.</a:t>
            </a:r>
          </a:p>
          <a:p>
            <a:pPr marL="257175" indent="-257175" algn="ctr" defTabSz="685800">
              <a:buFont typeface="+mj-lt"/>
              <a:buAutoNum type="arabicPeriod"/>
            </a:pPr>
            <a:r>
              <a:rPr lang="en-GB" sz="1350" dirty="0">
                <a:solidFill>
                  <a:prstClr val="white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Work preparation training with training provider</a:t>
            </a:r>
          </a:p>
          <a:p>
            <a:pPr marL="257175" indent="-257175" algn="ctr" defTabSz="685800">
              <a:buFont typeface="+mj-lt"/>
              <a:buAutoNum type="arabicPeriod"/>
            </a:pPr>
            <a:r>
              <a:rPr lang="en-GB" sz="1350" dirty="0">
                <a:solidFill>
                  <a:prstClr val="white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English and maths, if qualified below level 2, and digital training with a training provider.</a:t>
            </a:r>
          </a:p>
          <a:p>
            <a:pPr marL="257175" indent="-257175" algn="ctr" defTabSz="685800">
              <a:buFont typeface="+mj-lt"/>
              <a:buAutoNum type="arabicPeriod"/>
            </a:pPr>
            <a:r>
              <a:rPr lang="en-GB" sz="1350" dirty="0">
                <a:solidFill>
                  <a:prstClr val="white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Optional sector focussed technical and professional qualifications to help learners prepare for occupational standards within apprenticeships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F2D843-1E9A-4525-BFC0-8F0A2BF0B619}"/>
              </a:ext>
            </a:extLst>
          </p:cNvPr>
          <p:cNvSpPr txBox="1"/>
          <p:nvPr/>
        </p:nvSpPr>
        <p:spPr>
          <a:xfrm>
            <a:off x="3544216" y="4896902"/>
            <a:ext cx="504956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en-GB" sz="1400" b="1" dirty="0">
                <a:solidFill>
                  <a:prstClr val="black"/>
                </a:solidFill>
                <a:latin typeface="Arial"/>
              </a:rPr>
              <a:t>There will be continued flexible delivery of all of these elements so that providers and employers can deliver programmes based on learner need and the local labour market</a:t>
            </a:r>
          </a:p>
        </p:txBody>
      </p:sp>
    </p:spTree>
    <p:extLst>
      <p:ext uri="{BB962C8B-B14F-4D97-AF65-F5344CB8AC3E}">
        <p14:creationId xmlns:p14="http://schemas.microsoft.com/office/powerpoint/2010/main" val="143142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907BD-29DF-37F0-0938-B8E07ACD3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Traineeships from 1 August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023F9-8CA7-ECCF-B03A-95B08DEBD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5" y="981076"/>
            <a:ext cx="10367433" cy="4986231"/>
          </a:xfrm>
        </p:spPr>
        <p:txBody>
          <a:bodyPr/>
          <a:lstStyle/>
          <a:p>
            <a:r>
              <a:rPr lang="en-GB" dirty="0"/>
              <a:t>Integrated back into the Study Programme and Adult Education Budget</a:t>
            </a:r>
          </a:p>
          <a:p>
            <a:r>
              <a:rPr lang="en-GB" dirty="0"/>
              <a:t>£40m back into the Study Programme</a:t>
            </a:r>
          </a:p>
          <a:p>
            <a:r>
              <a:rPr lang="en-GB" dirty="0"/>
              <a:t>£8.55m back into the AEB (£7.55m to directly fund traineeship type provision and £1m to cover carry over costs for the standalone programme)</a:t>
            </a:r>
          </a:p>
          <a:p>
            <a:r>
              <a:rPr lang="en-GB" dirty="0"/>
              <a:t>Funding for traineeship type provision devolved to the Mayoral Combined Authorities from 1 August 2023</a:t>
            </a:r>
          </a:p>
          <a:p>
            <a:r>
              <a:rPr lang="en-GB" dirty="0"/>
              <a:t>No significant changes to the Study Programme funding rules</a:t>
            </a:r>
          </a:p>
          <a:p>
            <a:r>
              <a:rPr lang="en-GB" dirty="0"/>
              <a:t>Work Experience added to the AEB as a learning aim and funded (covered in the current non-devolved AEB procurement)</a:t>
            </a:r>
          </a:p>
          <a:p>
            <a:r>
              <a:rPr lang="en-GB" dirty="0"/>
              <a:t>Awarding a small number of new Study Programme contracts to circa. 30 ITPs in 21 Local Authorities that have said the decision to integrate traineeships will create a gap in 16-18 provision from 1 August 2023</a:t>
            </a:r>
          </a:p>
        </p:txBody>
      </p:sp>
    </p:spTree>
    <p:extLst>
      <p:ext uri="{BB962C8B-B14F-4D97-AF65-F5344CB8AC3E}">
        <p14:creationId xmlns:p14="http://schemas.microsoft.com/office/powerpoint/2010/main" val="1151490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135FA-09B8-9DF1-69F4-E17653475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285" y="332657"/>
            <a:ext cx="10367433" cy="648419"/>
          </a:xfrm>
        </p:spPr>
        <p:txBody>
          <a:bodyPr anchor="ctr">
            <a:normAutofit/>
          </a:bodyPr>
          <a:lstStyle/>
          <a:p>
            <a:r>
              <a:rPr lang="en-GB" dirty="0"/>
              <a:t>Case for Integration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1DCB13E-0A3E-A38A-4706-4C2698943F4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12285" y="1408853"/>
            <a:ext cx="9891181" cy="4382347"/>
          </a:xfrm>
          <a:noFill/>
        </p:spPr>
      </p:pic>
    </p:spTree>
    <p:extLst>
      <p:ext uri="{BB962C8B-B14F-4D97-AF65-F5344CB8AC3E}">
        <p14:creationId xmlns:p14="http://schemas.microsoft.com/office/powerpoint/2010/main" val="1479865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6921F-6311-0050-00BD-F9C1B9C6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285" y="333375"/>
            <a:ext cx="10367433" cy="647701"/>
          </a:xfrm>
        </p:spPr>
        <p:txBody>
          <a:bodyPr anchor="ctr">
            <a:normAutofit/>
          </a:bodyPr>
          <a:lstStyle/>
          <a:p>
            <a:r>
              <a:rPr lang="en-GB" dirty="0"/>
              <a:t>Meeting the Needs of the Traineeship Cohort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E8F5E56-0079-C863-EE0B-1BAEFA0AD9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2282" y="333375"/>
            <a:ext cx="10624043" cy="6191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7297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EDC63-EF59-6D3C-605F-432F09590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Messaging to employers, providers and young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49E0-EB29-3559-07B9-939E546E3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5" y="1352763"/>
            <a:ext cx="10367433" cy="4679949"/>
          </a:xfrm>
        </p:spPr>
        <p:txBody>
          <a:bodyPr/>
          <a:lstStyle/>
          <a:p>
            <a:r>
              <a:rPr lang="en-GB" dirty="0"/>
              <a:t>Traineeships have not ended, they have been integrated into the Study Programme and AEB</a:t>
            </a:r>
          </a:p>
          <a:p>
            <a:r>
              <a:rPr lang="en-GB" dirty="0"/>
              <a:t>Any provider with access to Study Programme Funding and AEB funding can offer all of the elements of a traineeship (work preparation, functional skills, occupational learning and qualifications and work experience)</a:t>
            </a:r>
          </a:p>
          <a:p>
            <a:r>
              <a:rPr lang="en-GB" dirty="0"/>
              <a:t>We are working with providers to ensure that traineeship type opportunities are sign-posted to young people</a:t>
            </a:r>
          </a:p>
          <a:p>
            <a:r>
              <a:rPr lang="en-GB" dirty="0"/>
              <a:t>Providers may not call them traineeships (i.e. West Midlands Combined Authority are creating a pre-apprenticeship programme and calling it a ‘Pathway to Employment’, aligned to jobs and apprenticeships in the local labour market and in areas of high levels of unemployment amongst young people)</a:t>
            </a:r>
          </a:p>
        </p:txBody>
      </p:sp>
    </p:spTree>
    <p:extLst>
      <p:ext uri="{BB962C8B-B14F-4D97-AF65-F5344CB8AC3E}">
        <p14:creationId xmlns:p14="http://schemas.microsoft.com/office/powerpoint/2010/main" val="3644237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EDC63-EF59-6D3C-605F-432F09590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Messaging to employers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49E0-EB29-3559-07B9-939E546E3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5" y="1203750"/>
            <a:ext cx="10367433" cy="4679949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cs typeface="Leelawadee" panose="020B0502040204020203" pitchFamily="34" charset="-34"/>
              </a:rPr>
              <a:t>Traineeship type provision:</a:t>
            </a:r>
          </a:p>
          <a:p>
            <a:r>
              <a:rPr lang="en-GB" sz="2000" dirty="0">
                <a:cs typeface="Leelawadee" panose="020B0502040204020203" pitchFamily="34" charset="-34"/>
              </a:rPr>
              <a:t>Can form the beginning of an organisation’s talent pipeline giving current employees experience in training and mentoring</a:t>
            </a:r>
          </a:p>
          <a:p>
            <a:r>
              <a:rPr lang="en-GB" sz="2000" dirty="0">
                <a:cs typeface="Leelawadee" panose="020B0502040204020203" pitchFamily="34" charset="-34"/>
              </a:rPr>
              <a:t>Allows employers to design a programme that suits both the needs of your business and the needs of the trainee</a:t>
            </a:r>
          </a:p>
          <a:p>
            <a:r>
              <a:rPr lang="en-GB" sz="2000" dirty="0">
                <a:cs typeface="Leelawadee" panose="020B0502040204020203" pitchFamily="34" charset="-34"/>
              </a:rPr>
              <a:t>Can help employers increase capacity and productivity</a:t>
            </a:r>
          </a:p>
          <a:p>
            <a:r>
              <a:rPr lang="en-GB" sz="2000" dirty="0">
                <a:cs typeface="Leelawadee" panose="020B0502040204020203" pitchFamily="34" charset="-34"/>
              </a:rPr>
              <a:t>Can help employers develop a loyal and talented workforce</a:t>
            </a:r>
          </a:p>
          <a:p>
            <a:r>
              <a:rPr lang="en-GB" sz="2000" dirty="0">
                <a:cs typeface="Leelawadee" panose="020B0502040204020203" pitchFamily="34" charset="-34"/>
              </a:rPr>
              <a:t>Allows employers to help tackle youth unemployment</a:t>
            </a:r>
          </a:p>
          <a:p>
            <a:r>
              <a:rPr lang="en-GB" sz="2000" dirty="0">
                <a:cs typeface="Leelawadee" panose="020B0502040204020203" pitchFamily="34" charset="-34"/>
              </a:rPr>
              <a:t>Is a route into an apprenticeship</a:t>
            </a:r>
          </a:p>
          <a:p>
            <a:r>
              <a:rPr lang="en-GB" sz="2000" dirty="0">
                <a:cs typeface="Leelawadee" panose="020B0502040204020203" pitchFamily="34" charset="-34"/>
              </a:rPr>
              <a:t>Allows employers to get to know and work with young people prior to recruiting apprentices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030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C3815-0B6A-4C72-9BF3-64C038980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Questions / open discussion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CA518-573F-4400-B52E-6D2EA0BA8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DA2D66D-E8AD-4DB3-8DC6-83C65CEBA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51" y="1928814"/>
            <a:ext cx="2659495" cy="2651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651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asis">
  <a:themeElements>
    <a:clrScheme name="DfE 220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3860"/>
      </a:accent1>
      <a:accent2>
        <a:srgbClr val="EB5C5D"/>
      </a:accent2>
      <a:accent3>
        <a:srgbClr val="2BBAD9"/>
      </a:accent3>
      <a:accent4>
        <a:srgbClr val="A3D55F"/>
      </a:accent4>
      <a:accent5>
        <a:srgbClr val="DF7CB0"/>
      </a:accent5>
      <a:accent6>
        <a:srgbClr val="774B99"/>
      </a:accent6>
      <a:hlink>
        <a:srgbClr val="183860"/>
      </a:hlink>
      <a:folHlink>
        <a:srgbClr val="2BBAD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.7269_DfE_Presentation_Ppt_PC_Standard_FINAL_040821.potx" id="{3DED29C4-3B9C-4EB2-86EC-DFCFE556EBD7}" vid="{C48AABDF-E673-45FF-9AED-BFDC9789113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7f33448-526a-44b0-bba5-113eafe2dace">
      <UserInfo>
        <DisplayName>LATUS, Steve</DisplayName>
        <AccountId>43</AccountId>
        <AccountType/>
      </UserInfo>
      <UserInfo>
        <DisplayName>MOORE, Toni</DisplayName>
        <AccountId>124</AccountId>
        <AccountType/>
      </UserInfo>
      <UserInfo>
        <DisplayName>RUDDY, Emily</DisplayName>
        <AccountId>109</AccountId>
        <AccountType/>
      </UserInfo>
      <UserInfo>
        <DisplayName>GARDINER, Ian</DisplayName>
        <AccountId>267</AccountId>
        <AccountType/>
      </UserInfo>
    </SharedWithUsers>
    <lcf76f155ced4ddcb4097134ff3c332f xmlns="09164efe-76e4-41d1-8b13-97487b8976b5">
      <Terms xmlns="http://schemas.microsoft.com/office/infopath/2007/PartnerControls"/>
    </lcf76f155ced4ddcb4097134ff3c332f>
    <TaxCatchAll xmlns="8c566321-f672-4e06-a901-b5e72b4c435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8CFC9D9D1E36449A1E0106DC94C16E" ma:contentTypeVersion="15" ma:contentTypeDescription="Create a new document." ma:contentTypeScope="" ma:versionID="305653cb3e66c0b74ab5ec199f5139c7">
  <xsd:schema xmlns:xsd="http://www.w3.org/2001/XMLSchema" xmlns:xs="http://www.w3.org/2001/XMLSchema" xmlns:p="http://schemas.microsoft.com/office/2006/metadata/properties" xmlns:ns2="09164efe-76e4-41d1-8b13-97487b8976b5" xmlns:ns3="e7f33448-526a-44b0-bba5-113eafe2dace" xmlns:ns4="8c566321-f672-4e06-a901-b5e72b4c4357" targetNamespace="http://schemas.microsoft.com/office/2006/metadata/properties" ma:root="true" ma:fieldsID="251734befd2f349886c2f3947d9475f4" ns2:_="" ns3:_="" ns4:_="">
    <xsd:import namespace="09164efe-76e4-41d1-8b13-97487b8976b5"/>
    <xsd:import namespace="e7f33448-526a-44b0-bba5-113eafe2dace"/>
    <xsd:import namespace="8c566321-f672-4e06-a901-b5e72b4c43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164efe-76e4-41d1-8b13-97487b8976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c07c698-60f5-424f-b9af-f4c59398b5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f33448-526a-44b0-bba5-113eafe2dac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566321-f672-4e06-a901-b5e72b4c4357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f1526c2d-c73d-427c-8612-dda80abcbbc8}" ma:internalName="TaxCatchAll" ma:showField="CatchAllData" ma:web="e7f33448-526a-44b0-bba5-113eafe2da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D3942E-F7FA-4AD8-9A69-5FDFB1F490D1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09164efe-76e4-41d1-8b13-97487b8976b5"/>
    <ds:schemaRef ds:uri="e7f33448-526a-44b0-bba5-113eafe2dace"/>
    <ds:schemaRef ds:uri="8c566321-f672-4e06-a901-b5e72b4c4357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B8E8B57-8788-407D-8701-89AA63B526B3}">
  <ds:schemaRefs>
    <ds:schemaRef ds:uri="09164efe-76e4-41d1-8b13-97487b8976b5"/>
    <ds:schemaRef ds:uri="8c566321-f672-4e06-a901-b5e72b4c4357"/>
    <ds:schemaRef ds:uri="e7f33448-526a-44b0-bba5-113eafe2dac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18918D8-6743-472F-9133-546308218B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512</Words>
  <Application>Microsoft Office PowerPoint</Application>
  <PresentationFormat>Widescreen</PresentationFormat>
  <Paragraphs>40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Corbel</vt:lpstr>
      <vt:lpstr>Leelawadee</vt:lpstr>
      <vt:lpstr>Wingdings</vt:lpstr>
      <vt:lpstr>Office Theme</vt:lpstr>
      <vt:lpstr>1_Office Theme</vt:lpstr>
      <vt:lpstr>2_Office Theme</vt:lpstr>
      <vt:lpstr>Basis</vt:lpstr>
      <vt:lpstr> Beyond Traineeships – What Next Integrating Traineeships into the Study Programme and AEB Youth Employment UK Webinar 21 June 2023 </vt:lpstr>
      <vt:lpstr>Traineeships from 1 September 2020 to 31 July 2023</vt:lpstr>
      <vt:lpstr>Traineeships from 1 August 2023</vt:lpstr>
      <vt:lpstr>Case for Integration</vt:lpstr>
      <vt:lpstr>Meeting the Needs of the Traineeship Cohort</vt:lpstr>
      <vt:lpstr>Key Messaging to employers, providers and young people</vt:lpstr>
      <vt:lpstr>Key Messaging to employers</vt:lpstr>
      <vt:lpstr> Questions / open discussion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for Education</dc:title>
  <dc:creator>Publishing.TEAM@education.gsi.gov.uk</dc:creator>
  <cp:lastModifiedBy>LATUS, Steve</cp:lastModifiedBy>
  <cp:revision>20</cp:revision>
  <cp:lastPrinted>2022-11-09T09:29:09Z</cp:lastPrinted>
  <dcterms:created xsi:type="dcterms:W3CDTF">2013-06-06T10:14:36Z</dcterms:created>
  <dcterms:modified xsi:type="dcterms:W3CDTF">2023-06-21T07:18:38Z</dcterms:modified>
  <cp:category>Master-Pres-v1.0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0x0101002C8CFC9D9D1E36449A1E0106DC94C16E</vt:lpwstr>
  </property>
  <property fmtid="{D5CDD505-2E9C-101B-9397-08002B2CF9AE}" pid="3" name="_dlc_DocIdItemGuid">
    <vt:lpwstr>5117783f-1059-4b8c-835a-aaf8aa8179fc</vt:lpwstr>
  </property>
  <property fmtid="{D5CDD505-2E9C-101B-9397-08002B2CF9AE}" pid="4" name="Rights:ProtectiveMarking">
    <vt:lpwstr>2;#Official|0884c477-2e62-47ea-b19c-5af6e91124c5</vt:lpwstr>
  </property>
  <property fmtid="{D5CDD505-2E9C-101B-9397-08002B2CF9AE}" pid="5" name="Function">
    <vt:lpwstr/>
  </property>
  <property fmtid="{D5CDD505-2E9C-101B-9397-08002B2CF9AE}" pid="6" name="Subject1">
    <vt:lpwstr/>
  </property>
  <property fmtid="{D5CDD505-2E9C-101B-9397-08002B2CF9AE}" pid="7" name="SiteType">
    <vt:lpwstr/>
  </property>
  <property fmtid="{D5CDD505-2E9C-101B-9397-08002B2CF9AE}" pid="8" name="OrganisationalUnit">
    <vt:lpwstr>5;#Routes into Apprenticeships and Work|216b6de2-a090-4e55-9b4a-b277f0dcf23a</vt:lpwstr>
  </property>
  <property fmtid="{D5CDD505-2E9C-101B-9397-08002B2CF9AE}" pid="9" name="Owner">
    <vt:lpwstr>1;#DfE|a484111e-5b24-4ad9-9778-c536c8c88985</vt:lpwstr>
  </property>
  <property fmtid="{D5CDD505-2E9C-101B-9397-08002B2CF9AE}" pid="10" name="MediaServiceImageTags">
    <vt:lpwstr/>
  </property>
</Properties>
</file>